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9" r:id="rId4"/>
    <p:sldId id="262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속성</a:t>
            </a:r>
            <a:r>
              <a:rPr lang="en-US" altLang="ko-KR" sz="4400" dirty="0"/>
              <a:t>&amp;</a:t>
            </a:r>
            <a:r>
              <a:rPr lang="ko-KR" altLang="en-US" sz="4400" dirty="0"/>
              <a:t>강인도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43035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281351"/>
              </p:ext>
            </p:extLst>
          </p:nvPr>
        </p:nvGraphicFramePr>
        <p:xfrm>
          <a:off x="839788" y="1449388"/>
          <a:ext cx="8256733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995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  <a:gridCol w="52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0743">
                  <a:extLst>
                    <a:ext uri="{9D8B030D-6E8A-4147-A177-3AD203B41FA5}">
                      <a16:colId xmlns:a16="http://schemas.microsoft.com/office/drawing/2014/main" val="398690974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적을 공격할 경우 해당 공격은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속성을 띠게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캐릭터를 사용하게 속성별로 다양한 역할로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스타레일의 역할을 구분 짓는 일종의 역할군인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따로 존재한다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적을 공격할 경우 해당 공격은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속성을 띠게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캐릭터를 사용하게 속성별로 다양한 역할로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스타레일의 역할을 구분 짓는 일종의 역할군인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따로 존재한다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749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822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16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26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455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363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세계관 속 우주인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허수의 나무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침식하는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양자의 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모티브인 속성으로 공간을 다루는 경우가 많다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551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세계관 속 우주 자체인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허수의 나무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모티브로 한 속성으로 강력한 힘을 가진 캐릭터들이 다루는 경우가 많다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64646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7C0AEC16-977E-4427-B03E-A0E1BAE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711960"/>
              </p:ext>
            </p:extLst>
          </p:nvPr>
        </p:nvGraphicFramePr>
        <p:xfrm>
          <a:off x="9143047" y="1449388"/>
          <a:ext cx="2209165" cy="234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118">
                  <a:extLst>
                    <a:ext uri="{9D8B030D-6E8A-4147-A177-3AD203B41FA5}">
                      <a16:colId xmlns:a16="http://schemas.microsoft.com/office/drawing/2014/main" val="189487927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 목록 및 역할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스타레일의 직업 또는 역할 군이다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44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주요 역할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198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파멸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딜러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탱커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15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수렵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딜러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590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지식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광역 딜러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181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보존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탱커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75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화합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버퍼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서포터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087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공허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디버퍼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시너즈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딜러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043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풍요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힐러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서포터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63938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93277003-B559-4BCC-80BD-D6CB044092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0" y="5498278"/>
            <a:ext cx="433432" cy="43343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82F21AC7-126D-42BE-98D8-684A21575352}"/>
              </a:ext>
            </a:extLst>
          </p:cNvPr>
          <p:cNvGrpSpPr>
            <a:grpSpLocks noChangeAspect="1"/>
          </p:cNvGrpSpPr>
          <p:nvPr/>
        </p:nvGrpSpPr>
        <p:grpSpPr>
          <a:xfrm>
            <a:off x="945538" y="3262189"/>
            <a:ext cx="433432" cy="2106867"/>
            <a:chOff x="839788" y="3260915"/>
            <a:chExt cx="443874" cy="21576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ADD35A-D7A3-411F-8684-3AE90AA9D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30" y="3260915"/>
              <a:ext cx="433432" cy="43343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9EFB46A-E08A-49CD-A54B-C38FF730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3694347"/>
              <a:ext cx="433432" cy="43343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712971E-0F28-4309-9C05-19FC898A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30" y="4551675"/>
              <a:ext cx="433432" cy="43343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11C663A-25E1-4D66-94E0-D068F561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30" y="4985107"/>
              <a:ext cx="433432" cy="43343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4233815-C7B6-4017-A53D-B462CA42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30" y="4123011"/>
              <a:ext cx="433432" cy="433432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D80B8AE-E880-4FC2-BE9C-F6EB81E036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34" y="6050735"/>
            <a:ext cx="433432" cy="4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875803"/>
              </p:ext>
            </p:extLst>
          </p:nvPr>
        </p:nvGraphicFramePr>
        <p:xfrm>
          <a:off x="1905988" y="1598608"/>
          <a:ext cx="6516053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6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스타레일의 몬스터는 강인도라는 수치와 강인도를 공략하기 위한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과 동일한 속성의 피해를 줄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피해를 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일종의 그로기 시스템인 </a:t>
                      </a: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강인도를 공략할 수 있는 시스템으로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6108601" y="4814637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속성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7DE340-6FF2-DFB3-814F-45F92DB53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84" t="30198" r="24620" b="64567"/>
          <a:stretch/>
        </p:blipFill>
        <p:spPr>
          <a:xfrm>
            <a:off x="6108601" y="4190592"/>
            <a:ext cx="3270628" cy="6302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F8EA2B-44F8-9A34-FA11-7033F3719089}"/>
              </a:ext>
            </a:extLst>
          </p:cNvPr>
          <p:cNvSpPr/>
          <p:nvPr/>
        </p:nvSpPr>
        <p:spPr>
          <a:xfrm>
            <a:off x="7286330" y="4266640"/>
            <a:ext cx="679269" cy="3188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3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강인도</a:t>
            </a:r>
            <a:r>
              <a:rPr lang="en-US" altLang="ko-KR" dirty="0"/>
              <a:t>&amp;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89384"/>
              </p:ext>
            </p:extLst>
          </p:nvPr>
        </p:nvGraphicFramePr>
        <p:xfrm>
          <a:off x="864711" y="1604599"/>
          <a:ext cx="1046257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가지고 고정된 수치로 강인도가 피해를 받아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발생하고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40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공격으로 몬스터의 강인도가 모두 소모된 일종의 무력화 상태다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될 경우 해당 몬스터가 입는 피해는 증가하게 되며 몬스터의 턴이 돌아올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강인도가 모두 회복된다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약점 격파 상태가 아닐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4558912" y="4004926"/>
            <a:ext cx="3074176" cy="21626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7682828" y="4004926"/>
            <a:ext cx="3074176" cy="2162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4558910" y="6178662"/>
            <a:ext cx="117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7682827" y="6178662"/>
            <a:ext cx="146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DB17FD-ABB3-41F2-9CB9-A6773261F4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84" t="30198" r="24620" b="64567"/>
          <a:stretch/>
        </p:blipFill>
        <p:spPr>
          <a:xfrm>
            <a:off x="1434996" y="4790064"/>
            <a:ext cx="3074176" cy="5924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7D66B0-E9B2-4202-A281-A7E4065CB342}"/>
              </a:ext>
            </a:extLst>
          </p:cNvPr>
          <p:cNvSpPr txBox="1"/>
          <p:nvPr/>
        </p:nvSpPr>
        <p:spPr>
          <a:xfrm>
            <a:off x="2249015" y="5396588"/>
            <a:ext cx="117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강인도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B76F4E-9EEA-4F42-9312-59E1E427644C}"/>
              </a:ext>
            </a:extLst>
          </p:cNvPr>
          <p:cNvSpPr/>
          <p:nvPr/>
        </p:nvSpPr>
        <p:spPr>
          <a:xfrm>
            <a:off x="2400301" y="5087140"/>
            <a:ext cx="870438" cy="1662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0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17180"/>
              </p:ext>
            </p:extLst>
          </p:nvPr>
        </p:nvGraphicFramePr>
        <p:xfrm>
          <a:off x="2456180" y="1562376"/>
          <a:ext cx="727964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3884038367"/>
                    </a:ext>
                  </a:extLst>
                </a:gridCol>
                <a:gridCol w="1075690">
                  <a:extLst>
                    <a:ext uri="{9D8B030D-6E8A-4147-A177-3AD203B41FA5}">
                      <a16:colId xmlns:a16="http://schemas.microsoft.com/office/drawing/2014/main" val="3296816332"/>
                    </a:ext>
                  </a:extLst>
                </a:gridCol>
                <a:gridCol w="1990090">
                  <a:extLst>
                    <a:ext uri="{9D8B030D-6E8A-4147-A177-3AD203B41FA5}">
                      <a16:colId xmlns:a16="http://schemas.microsoft.com/office/drawing/2014/main" val="1233777985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261348440"/>
                    </a:ext>
                  </a:extLst>
                </a:gridCol>
                <a:gridCol w="2056765">
                  <a:extLst>
                    <a:ext uri="{9D8B030D-6E8A-4147-A177-3AD203B41FA5}">
                      <a16:colId xmlns:a16="http://schemas.microsoft.com/office/drawing/2014/main" val="2694487399"/>
                    </a:ext>
                  </a:extLst>
                </a:gridCol>
              </a:tblGrid>
              <a:tr h="158793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78356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그리고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 만든 캐릭터의 속성에 따라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만든다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158793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89209"/>
                  </a:ext>
                </a:extLst>
              </a:tr>
              <a:tr h="145682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018696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72817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144343"/>
                  </a:ext>
                </a:extLst>
              </a:tr>
              <a:tr h="132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1185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행동 게이지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500667"/>
                  </a:ext>
                </a:extLst>
              </a:tr>
              <a:tr h="132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294006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621875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767343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43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55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Pages>7</Pages>
  <Words>644</Words>
  <Characters>0</Characters>
  <Application>Microsoft Office PowerPoint</Application>
  <DocSecurity>0</DocSecurity>
  <PresentationFormat>와이드스크린</PresentationFormat>
  <Lines>0</Lines>
  <Paragraphs>136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붕괴:스타레일 속성&amp;강인도 시스템 역기획서</vt:lpstr>
      <vt:lpstr>개요</vt:lpstr>
      <vt:lpstr>속성</vt:lpstr>
      <vt:lpstr>약점 속성</vt:lpstr>
      <vt:lpstr>강인도&amp;약점 격파 상태</vt:lpstr>
      <vt:lpstr>격파 효과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298</cp:revision>
  <dcterms:modified xsi:type="dcterms:W3CDTF">2024-04-17T10:50:11Z</dcterms:modified>
  <cp:version>9.103.97.45139</cp:version>
</cp:coreProperties>
</file>